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350" r:id="rId3"/>
    <p:sldId id="351" r:id="rId4"/>
    <p:sldId id="374" r:id="rId5"/>
    <p:sldId id="395" r:id="rId6"/>
    <p:sldId id="376" r:id="rId7"/>
    <p:sldId id="396" r:id="rId8"/>
    <p:sldId id="273" r:id="rId9"/>
    <p:sldId id="397" r:id="rId10"/>
    <p:sldId id="398" r:id="rId11"/>
    <p:sldId id="399" r:id="rId12"/>
    <p:sldId id="400" r:id="rId13"/>
    <p:sldId id="402" r:id="rId14"/>
    <p:sldId id="403" r:id="rId15"/>
    <p:sldId id="404" r:id="rId16"/>
    <p:sldId id="405" r:id="rId17"/>
    <p:sldId id="406" r:id="rId18"/>
    <p:sldId id="408" r:id="rId19"/>
    <p:sldId id="409" r:id="rId20"/>
    <p:sldId id="410" r:id="rId21"/>
    <p:sldId id="411" r:id="rId22"/>
    <p:sldId id="412" r:id="rId23"/>
    <p:sldId id="413" r:id="rId24"/>
    <p:sldId id="414" r:id="rId25"/>
    <p:sldId id="415" r:id="rId26"/>
    <p:sldId id="385" r:id="rId27"/>
    <p:sldId id="386" r:id="rId28"/>
    <p:sldId id="416" r:id="rId29"/>
    <p:sldId id="417" r:id="rId30"/>
    <p:sldId id="418" r:id="rId31"/>
    <p:sldId id="419" r:id="rId32"/>
    <p:sldId id="388" r:id="rId33"/>
    <p:sldId id="290" r:id="rId34"/>
  </p:sldIdLst>
  <p:sldSz cx="18288000" cy="10287000"/>
  <p:notesSz cx="10287000" cy="18288000"/>
  <p:embeddedFontLst>
    <p:embeddedFont>
      <p:font typeface="Pretendard Medium" panose="02000603000000020004" pitchFamily="50" charset="-127"/>
      <p:regular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>
      <p:cViewPr varScale="1">
        <p:scale>
          <a:sx n="98" d="100"/>
          <a:sy n="98" d="100"/>
        </p:scale>
        <p:origin x="120" y="40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66616-ACF1-4C65-9179-115A8FE56983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BD9F04-9375-4292-80C1-D8AD7EB922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918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fld id="{F8166F1F-CE9B-4651-A6AA-CD717754106B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Pretendard Medium" panose="02000603000000020004" pitchFamily="50" charset="-127"/>
          <a:ea typeface="Pretendard Medium" panose="02000603000000020004" pitchFamily="50" charset="-127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Pretendard Medium" panose="02000603000000020004" pitchFamily="50" charset="-127"/>
          <a:ea typeface="Pretendard Medium" panose="02000603000000020004" pitchFamily="50" charset="-127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Pretendard Medium" panose="02000603000000020004" pitchFamily="50" charset="-127"/>
          <a:ea typeface="Pretendard Medium" panose="02000603000000020004" pitchFamily="50" charset="-127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Pretendard Medium" panose="02000603000000020004" pitchFamily="50" charset="-127"/>
          <a:ea typeface="Pretendard Medium" panose="02000603000000020004" pitchFamily="50" charset="-127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Pretendard Medium" panose="02000603000000020004" pitchFamily="50" charset="-127"/>
          <a:ea typeface="Pretendard Medium" panose="02000603000000020004" pitchFamily="50" charset="-127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Pretendard Medium" panose="02000603000000020004" pitchFamily="50" charset="-127"/>
          <a:ea typeface="Pretendard Medium" panose="02000603000000020004" pitchFamily="50" charset="-127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gif"/><Relationship Id="rId4" Type="http://schemas.openxmlformats.org/officeDocument/2006/relationships/image" Target="../media/image43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1CCF6B-7802-F1BB-F080-2589DA43818E}"/>
              </a:ext>
            </a:extLst>
          </p:cNvPr>
          <p:cNvSpPr txBox="1"/>
          <p:nvPr/>
        </p:nvSpPr>
        <p:spPr>
          <a:xfrm>
            <a:off x="0" y="3924300"/>
            <a:ext cx="1828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CSS Grid</a:t>
            </a:r>
            <a:endParaRPr lang="ko-KR" altLang="en-US" sz="8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88DAD6-8DD0-04A1-5724-E8F50C93093A}"/>
              </a:ext>
            </a:extLst>
          </p:cNvPr>
          <p:cNvSpPr txBox="1"/>
          <p:nvPr/>
        </p:nvSpPr>
        <p:spPr>
          <a:xfrm>
            <a:off x="7172325" y="9029700"/>
            <a:ext cx="394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마재성</a:t>
            </a:r>
            <a:endParaRPr lang="ko-KR" altLang="en-US" sz="24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600EFB-6A5C-59F2-847B-081109511424}"/>
              </a:ext>
            </a:extLst>
          </p:cNvPr>
          <p:cNvSpPr txBox="1"/>
          <p:nvPr/>
        </p:nvSpPr>
        <p:spPr>
          <a:xfrm>
            <a:off x="4572000" y="6648017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atin typeface="Pretendard Medium" panose="02000603000000020004" pitchFamily="50" charset="-127"/>
                <a:ea typeface="Pretendard Medium" panose="02000603000000020004" pitchFamily="50" charset="-127"/>
              </a:rPr>
              <a:t>SSL </a:t>
            </a:r>
            <a:r>
              <a:rPr lang="ko-KR" altLang="en-US" sz="240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세미나</a:t>
            </a:r>
            <a:endParaRPr lang="en-US" altLang="ko-KR" sz="240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1658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repeat </a:t>
            </a:r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함수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A90565-A35C-0BC4-4CFC-1028CBD72B57}"/>
              </a:ext>
            </a:extLst>
          </p:cNvPr>
          <p:cNvSpPr txBox="1"/>
          <p:nvPr/>
        </p:nvSpPr>
        <p:spPr>
          <a:xfrm>
            <a:off x="172507" y="2705100"/>
            <a:ext cx="88191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/>
              <a:t>repeat</a:t>
            </a:r>
            <a:r>
              <a:rPr lang="ko-KR" altLang="en-US" sz="4800" b="1"/>
              <a:t>은 반복되는 값을 </a:t>
            </a:r>
            <a:endParaRPr lang="en-US" altLang="ko-KR" sz="4800" b="1"/>
          </a:p>
          <a:p>
            <a:r>
              <a:rPr lang="ko-KR" altLang="en-US" sz="4800" b="1"/>
              <a:t>자동으로 처리</a:t>
            </a:r>
            <a:endParaRPr lang="en-US" altLang="ko-KR" sz="4800" b="1"/>
          </a:p>
          <a:p>
            <a:endParaRPr lang="en-US" altLang="ko-KR" sz="4800" b="1"/>
          </a:p>
          <a:p>
            <a:r>
              <a:rPr lang="en-US" altLang="ko-KR" sz="2400" b="1"/>
              <a:t>repeat(</a:t>
            </a:r>
            <a:r>
              <a:rPr lang="ko-KR" altLang="en-US" sz="2400" b="1"/>
              <a:t>반복횟수</a:t>
            </a:r>
            <a:r>
              <a:rPr lang="en-US" altLang="ko-KR" sz="2400" b="1"/>
              <a:t>, </a:t>
            </a:r>
            <a:r>
              <a:rPr lang="ko-KR" altLang="en-US" sz="2400" b="1"/>
              <a:t>값</a:t>
            </a:r>
            <a:r>
              <a:rPr lang="en-US" altLang="ko-KR" sz="2400" b="1"/>
              <a:t>)</a:t>
            </a:r>
            <a:endParaRPr lang="ko-KR" altLang="en-US" sz="2400" b="1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A15F74-3BE3-B2BE-CFEC-C773ABFC0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0806" y="6615719"/>
            <a:ext cx="4343400" cy="11497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71D00FB-12BE-A479-6317-D59228A7A87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1277600" y="6591300"/>
            <a:ext cx="4896362" cy="1148400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D5930F90-2700-FA75-1DB0-BA99B85C5094}"/>
              </a:ext>
            </a:extLst>
          </p:cNvPr>
          <p:cNvSpPr/>
          <p:nvPr/>
        </p:nvSpPr>
        <p:spPr>
          <a:xfrm>
            <a:off x="8043048" y="6949573"/>
            <a:ext cx="2209800" cy="43185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8F5239-21C7-BBFC-3056-49E4F5F1869B}"/>
              </a:ext>
            </a:extLst>
          </p:cNvPr>
          <p:cNvSpPr txBox="1"/>
          <p:nvPr/>
        </p:nvSpPr>
        <p:spPr>
          <a:xfrm>
            <a:off x="12424548" y="830856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repeat(3, 1fr,2fr,3fr) </a:t>
            </a:r>
            <a:r>
              <a:rPr lang="ko-KR" altLang="en-US" b="1"/>
              <a:t>도 가능</a:t>
            </a:r>
            <a:r>
              <a:rPr lang="en-US" altLang="ko-KR" b="1"/>
              <a:t>!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4129001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1658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minmax </a:t>
            </a:r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함수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A90565-A35C-0BC4-4CFC-1028CBD72B57}"/>
              </a:ext>
            </a:extLst>
          </p:cNvPr>
          <p:cNvSpPr txBox="1"/>
          <p:nvPr/>
        </p:nvSpPr>
        <p:spPr>
          <a:xfrm>
            <a:off x="172507" y="2705100"/>
            <a:ext cx="88191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/>
              <a:t>최솟값과 최댓값을 지정가능</a:t>
            </a:r>
            <a:endParaRPr lang="en-US" altLang="ko-KR" sz="4800" b="1"/>
          </a:p>
          <a:p>
            <a:endParaRPr lang="en-US" altLang="ko-KR" sz="4800" b="1"/>
          </a:p>
          <a:p>
            <a:r>
              <a:rPr lang="en-US" altLang="ko-KR" sz="4800" b="1"/>
              <a:t>minmax(</a:t>
            </a:r>
            <a:r>
              <a:rPr lang="ko-KR" altLang="en-US" sz="4800" b="1"/>
              <a:t>최솟값</a:t>
            </a:r>
            <a:r>
              <a:rPr lang="en-US" altLang="ko-KR" sz="4800" b="1"/>
              <a:t>, </a:t>
            </a:r>
            <a:r>
              <a:rPr lang="ko-KR" altLang="en-US" sz="4800" b="1"/>
              <a:t>최댓값</a:t>
            </a:r>
            <a:r>
              <a:rPr lang="en-US" altLang="ko-KR" sz="4800" b="1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14199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1658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minmax </a:t>
            </a:r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함수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808687B-8C8C-327C-FDB3-7EFEC684C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88" y="2755774"/>
            <a:ext cx="6933036" cy="15356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027AC91-A499-89F2-8B08-3CB3D3789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756" y="5236866"/>
            <a:ext cx="7204404" cy="28817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125A9D6-28BB-0A73-1174-82F4C4F4A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7440" y="4261716"/>
            <a:ext cx="7848600" cy="5545036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E389E43B-75F1-1DD8-E160-43DDE3F478B6}"/>
              </a:ext>
            </a:extLst>
          </p:cNvPr>
          <p:cNvSpPr/>
          <p:nvPr/>
        </p:nvSpPr>
        <p:spPr>
          <a:xfrm>
            <a:off x="7696200" y="6276456"/>
            <a:ext cx="2209800" cy="43185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52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1658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auto-fill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7CA3AAD-4593-5D80-8738-9728CF676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71" y="6834084"/>
            <a:ext cx="6068357" cy="12743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DF6A92-1B63-52D4-83D7-30CF3EBC95B1}"/>
              </a:ext>
            </a:extLst>
          </p:cNvPr>
          <p:cNvSpPr txBox="1"/>
          <p:nvPr/>
        </p:nvSpPr>
        <p:spPr>
          <a:xfrm>
            <a:off x="172507" y="2705100"/>
            <a:ext cx="88191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/>
              <a:t>설정된 너비가 허용하는 한</a:t>
            </a:r>
            <a:endParaRPr lang="en-US" altLang="ko-KR" sz="4800" b="1"/>
          </a:p>
          <a:p>
            <a:r>
              <a:rPr lang="ko-KR" altLang="en-US" sz="4800" b="1"/>
              <a:t>최대한 셀을 채운다</a:t>
            </a:r>
            <a:endParaRPr lang="en-US" altLang="ko-KR" sz="4800" b="1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CEF060A-CB25-B458-5501-C64E69641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0201" y="6280150"/>
            <a:ext cx="10257428" cy="7385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EEDC2B1-67B7-747E-CEE3-835B425850FE}"/>
              </a:ext>
            </a:extLst>
          </p:cNvPr>
          <p:cNvSpPr txBox="1"/>
          <p:nvPr/>
        </p:nvSpPr>
        <p:spPr>
          <a:xfrm>
            <a:off x="10394315" y="7101930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컨테이너가 나머지를 보이지않는 셀로 다 채워버렸다</a:t>
            </a:r>
            <a:r>
              <a:rPr lang="en-US" altLang="ko-KR"/>
              <a:t>!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0CFF29-28A8-62BD-5373-05836F26D8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371" y="4381500"/>
            <a:ext cx="3924848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67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1658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auto-fit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DF6A92-1B63-52D4-83D7-30CF3EBC95B1}"/>
              </a:ext>
            </a:extLst>
          </p:cNvPr>
          <p:cNvSpPr txBox="1"/>
          <p:nvPr/>
        </p:nvSpPr>
        <p:spPr>
          <a:xfrm>
            <a:off x="172507" y="2705100"/>
            <a:ext cx="88191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/>
              <a:t>딱 요소의 개수만큼만</a:t>
            </a:r>
            <a:endParaRPr lang="en-US" altLang="ko-KR" sz="4800" b="1"/>
          </a:p>
          <a:p>
            <a:r>
              <a:rPr lang="ko-KR" altLang="en-US" sz="4800" b="1"/>
              <a:t>공간이 남으면 그만큼 크기를 늘린다</a:t>
            </a:r>
            <a:endParaRPr lang="en-US" altLang="ko-KR" sz="4800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EDC2B1-67B7-747E-CEE3-835B425850FE}"/>
              </a:ext>
            </a:extLst>
          </p:cNvPr>
          <p:cNvSpPr txBox="1"/>
          <p:nvPr/>
        </p:nvSpPr>
        <p:spPr>
          <a:xfrm>
            <a:off x="11658600" y="6231464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딱 </a:t>
            </a:r>
            <a:r>
              <a:rPr lang="en-US" altLang="ko-KR"/>
              <a:t>A,B,C,D</a:t>
            </a:r>
            <a:r>
              <a:rPr lang="ko-KR" altLang="en-US"/>
              <a:t>만 생겼다</a:t>
            </a:r>
            <a:r>
              <a:rPr lang="en-US" altLang="ko-KR"/>
              <a:t>!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F67789-AC0F-586C-0F4F-43971D850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5143500"/>
            <a:ext cx="6488140" cy="12726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EE1442B-33AA-182D-D012-19AD35E66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5498580"/>
            <a:ext cx="8458200" cy="56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98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77BA1310-262F-9587-CF0E-23CAA0FC0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71" y="5325193"/>
            <a:ext cx="8458200" cy="120529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1658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auto fill vs auto fit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1F85F8C-2283-3C32-6A4A-28EACC44A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4205708"/>
            <a:ext cx="5867400" cy="934558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3A455D4-DACC-D7B8-71E9-F8935920170E}"/>
              </a:ext>
            </a:extLst>
          </p:cNvPr>
          <p:cNvSpPr/>
          <p:nvPr/>
        </p:nvSpPr>
        <p:spPr>
          <a:xfrm>
            <a:off x="7086600" y="5488457"/>
            <a:ext cx="1557677" cy="2646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빈공간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7126AE-BDF5-0E84-40DA-884FBA5A063C}"/>
              </a:ext>
            </a:extLst>
          </p:cNvPr>
          <p:cNvSpPr txBox="1"/>
          <p:nvPr/>
        </p:nvSpPr>
        <p:spPr>
          <a:xfrm>
            <a:off x="3886200" y="657682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auto-fill</a:t>
            </a:r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5A2C979-7DD2-B266-9D02-1F327692C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4202" y="4209365"/>
            <a:ext cx="5739213" cy="93090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A10B29B-13DB-D271-14CA-7E1F7F4814B3}"/>
              </a:ext>
            </a:extLst>
          </p:cNvPr>
          <p:cNvSpPr txBox="1"/>
          <p:nvPr/>
        </p:nvSpPr>
        <p:spPr>
          <a:xfrm>
            <a:off x="13187588" y="6821402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auto-fit</a:t>
            </a:r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19FDDC-EBA6-8254-C052-0F17DEFCC7C0}"/>
              </a:ext>
            </a:extLst>
          </p:cNvPr>
          <p:cNvSpPr txBox="1"/>
          <p:nvPr/>
        </p:nvSpPr>
        <p:spPr>
          <a:xfrm>
            <a:off x="6389377" y="8572500"/>
            <a:ext cx="55092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/>
              <a:t>auto-fit</a:t>
            </a:r>
            <a:r>
              <a:rPr lang="ko-KR" altLang="en-US" sz="2400"/>
              <a:t>은 </a:t>
            </a:r>
            <a:r>
              <a:rPr lang="en-US" altLang="ko-KR" sz="2400"/>
              <a:t>minmax</a:t>
            </a:r>
            <a:r>
              <a:rPr lang="ko-KR" altLang="en-US" sz="2400"/>
              <a:t>와 사용 시 남은 공간에 맞게 아이템 크기를 늘린다</a:t>
            </a:r>
            <a:r>
              <a:rPr lang="en-US" altLang="ko-KR" sz="2400"/>
              <a:t>!</a:t>
            </a:r>
            <a:endParaRPr lang="ko-KR" altLang="en-US" sz="240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D199583-C7C7-33EE-4861-E0857B28CD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7400" y="5336827"/>
            <a:ext cx="7670206" cy="14726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3424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1658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gap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DB9FE0-37FC-3CE2-2B53-5C00EA9841D1}"/>
              </a:ext>
            </a:extLst>
          </p:cNvPr>
          <p:cNvSpPr txBox="1"/>
          <p:nvPr/>
        </p:nvSpPr>
        <p:spPr>
          <a:xfrm>
            <a:off x="172507" y="2705100"/>
            <a:ext cx="88191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/>
              <a:t>그리드 셀 사이의 간격을 설정한다</a:t>
            </a:r>
            <a:r>
              <a:rPr lang="en-US" altLang="ko-KR" sz="4800" b="1"/>
              <a:t>.</a:t>
            </a:r>
          </a:p>
          <a:p>
            <a:endParaRPr lang="en-US" altLang="ko-KR" sz="48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/>
              <a:t>row-gap: </a:t>
            </a:r>
            <a:r>
              <a:rPr lang="ko-KR" altLang="en-US" sz="2400" b="1"/>
              <a:t>행 사이 간격</a:t>
            </a:r>
            <a:endParaRPr lang="en-US" altLang="ko-KR" sz="24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/>
              <a:t>column-gap: </a:t>
            </a:r>
            <a:r>
              <a:rPr lang="ko-KR" altLang="en-US" sz="2400" b="1"/>
              <a:t>열 사이 간격</a:t>
            </a:r>
            <a:endParaRPr lang="en-US" altLang="ko-KR" sz="2400" b="1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1B5C7E-EE03-D43B-2157-C63770923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618" y="5506476"/>
            <a:ext cx="4401164" cy="12574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849B464-2C95-E349-B0EB-32C4611E0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7257003"/>
            <a:ext cx="7162800" cy="113888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B018F7C-EB3A-258E-A918-41540DB382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53800" y="5135545"/>
            <a:ext cx="4420217" cy="16099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0EAFAA8-15C8-BDC7-D231-53C55D0EDF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7200900"/>
            <a:ext cx="7828942" cy="111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08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1658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grid-auto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DB9FE0-37FC-3CE2-2B53-5C00EA9841D1}"/>
              </a:ext>
            </a:extLst>
          </p:cNvPr>
          <p:cNvSpPr txBox="1"/>
          <p:nvPr/>
        </p:nvSpPr>
        <p:spPr>
          <a:xfrm>
            <a:off x="172507" y="2705100"/>
            <a:ext cx="88191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/>
              <a:t>grid-template</a:t>
            </a:r>
            <a:r>
              <a:rPr lang="ko-KR" altLang="en-US" sz="4800" b="1"/>
              <a:t>의 통제를 벗어난</a:t>
            </a:r>
            <a:endParaRPr lang="en-US" altLang="ko-KR" sz="4800" b="1"/>
          </a:p>
          <a:p>
            <a:r>
              <a:rPr lang="ko-KR" altLang="en-US" sz="4800" b="1"/>
              <a:t>트랙의 크기를 지정</a:t>
            </a:r>
            <a:endParaRPr lang="en-US" altLang="ko-KR" sz="4800" b="1"/>
          </a:p>
          <a:p>
            <a:endParaRPr lang="en-US" altLang="ko-KR" sz="48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/>
              <a:t>grid-auto-rows : </a:t>
            </a:r>
            <a:r>
              <a:rPr lang="ko-KR" altLang="en-US" sz="2400" b="1"/>
              <a:t>행의 크기</a:t>
            </a:r>
            <a:r>
              <a:rPr lang="en-US" altLang="ko-KR" sz="2400" b="1"/>
              <a:t>(</a:t>
            </a:r>
            <a:r>
              <a:rPr lang="ko-KR" altLang="en-US" sz="2400" b="1"/>
              <a:t>높이</a:t>
            </a:r>
            <a:r>
              <a:rPr lang="en-US" altLang="ko-KR" sz="2400" b="1"/>
              <a:t>)</a:t>
            </a:r>
            <a:r>
              <a:rPr lang="ko-KR" altLang="en-US" sz="2400" b="1"/>
              <a:t>를 지정</a:t>
            </a:r>
            <a:endParaRPr lang="en-US" altLang="ko-KR" sz="24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/>
              <a:t>grid-auto-columns : </a:t>
            </a:r>
            <a:r>
              <a:rPr lang="ko-KR" altLang="en-US" sz="2400" b="1"/>
              <a:t>열의 크기</a:t>
            </a:r>
            <a:r>
              <a:rPr lang="en-US" altLang="ko-KR" sz="2400" b="1"/>
              <a:t>(</a:t>
            </a:r>
            <a:r>
              <a:rPr lang="ko-KR" altLang="en-US" sz="2400" b="1"/>
              <a:t>너비</a:t>
            </a:r>
            <a:r>
              <a:rPr lang="en-US" altLang="ko-KR" sz="2400" b="1"/>
              <a:t>)</a:t>
            </a:r>
            <a:r>
              <a:rPr lang="ko-KR" altLang="en-US" sz="2400" b="1"/>
              <a:t>를 지정</a:t>
            </a:r>
            <a:endParaRPr lang="en-US" altLang="ko-KR" sz="2400" b="1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9EF84E-766C-BD74-EA22-B8CEC1080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6743700"/>
            <a:ext cx="4733925" cy="13525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A28B2EC-832A-A3C2-8E65-BCCAAE091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0" y="6286500"/>
            <a:ext cx="7543800" cy="255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61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1658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grid-auto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C9243B-20C0-2317-2BD1-7429EB2D1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4914900"/>
            <a:ext cx="4439270" cy="16385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1B9BA74-9190-56FA-7E0E-1B83B878CC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600" y="4305300"/>
            <a:ext cx="7696200" cy="32593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E27F50-321D-7522-A246-65594ED6C9C6}"/>
              </a:ext>
            </a:extLst>
          </p:cNvPr>
          <p:cNvSpPr txBox="1"/>
          <p:nvPr/>
        </p:nvSpPr>
        <p:spPr>
          <a:xfrm>
            <a:off x="11734800" y="7607160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첫번째 </a:t>
            </a:r>
            <a:r>
              <a:rPr lang="en-US" altLang="ko-KR"/>
              <a:t>row</a:t>
            </a:r>
            <a:r>
              <a:rPr lang="ko-KR" altLang="en-US"/>
              <a:t>를 제외한 나머지</a:t>
            </a:r>
            <a:r>
              <a:rPr lang="en-US" altLang="ko-KR"/>
              <a:t> row</a:t>
            </a:r>
            <a:r>
              <a:rPr lang="ko-KR" altLang="en-US"/>
              <a:t>에 </a:t>
            </a:r>
            <a:r>
              <a:rPr lang="en-US" altLang="ko-KR"/>
              <a:t>minmax(100px,auto)</a:t>
            </a:r>
            <a:r>
              <a:rPr lang="ko-KR" altLang="en-US"/>
              <a:t>가 적용</a:t>
            </a:r>
          </a:p>
        </p:txBody>
      </p:sp>
    </p:spTree>
    <p:extLst>
      <p:ext uri="{BB962C8B-B14F-4D97-AF65-F5344CB8AC3E}">
        <p14:creationId xmlns:p14="http://schemas.microsoft.com/office/powerpoint/2010/main" val="1104931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1658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이런식으로도 가능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E27F50-321D-7522-A246-65594ED6C9C6}"/>
              </a:ext>
            </a:extLst>
          </p:cNvPr>
          <p:cNvSpPr txBox="1"/>
          <p:nvPr/>
        </p:nvSpPr>
        <p:spPr>
          <a:xfrm>
            <a:off x="11734800" y="7607160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모든 </a:t>
            </a:r>
            <a:r>
              <a:rPr lang="en-US" altLang="ko-KR"/>
              <a:t>row</a:t>
            </a:r>
            <a:r>
              <a:rPr lang="ko-KR" altLang="en-US"/>
              <a:t>가 통제를 벗어난게 되어</a:t>
            </a:r>
            <a:endParaRPr lang="en-US" altLang="ko-KR"/>
          </a:p>
          <a:p>
            <a:pPr algn="ctr"/>
            <a:r>
              <a:rPr lang="ko-KR" altLang="en-US"/>
              <a:t>모두 </a:t>
            </a:r>
            <a:r>
              <a:rPr lang="en-US" altLang="ko-KR"/>
              <a:t>minmax(100px,auto)</a:t>
            </a:r>
            <a:r>
              <a:rPr lang="ko-KR" altLang="en-US"/>
              <a:t>가 적용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75A380-BE0A-48DC-36B1-B5533CFA8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8414" y="4457700"/>
            <a:ext cx="8839200" cy="277550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6B64295-C320-B5F5-F2AA-46001F97B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5183466"/>
            <a:ext cx="4448175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058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0E1B1DB2-FD48-0D6D-BCEB-1021ECDAA7C6}"/>
              </a:ext>
            </a:extLst>
          </p:cNvPr>
          <p:cNvGrpSpPr/>
          <p:nvPr/>
        </p:nvGrpSpPr>
        <p:grpSpPr>
          <a:xfrm>
            <a:off x="4752975" y="4121631"/>
            <a:ext cx="8782050" cy="2043738"/>
            <a:chOff x="4752975" y="3866227"/>
            <a:chExt cx="8782050" cy="204373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51CCF6B-7802-F1BB-F080-2589DA43818E}"/>
                </a:ext>
              </a:extLst>
            </p:cNvPr>
            <p:cNvSpPr txBox="1"/>
            <p:nvPr/>
          </p:nvSpPr>
          <p:spPr>
            <a:xfrm>
              <a:off x="4752975" y="3866227"/>
              <a:ext cx="878205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Contents</a:t>
              </a:r>
              <a:endParaRPr lang="ko-KR" altLang="en-US" sz="8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7A0E988-1E6A-4A6C-73E8-148CB2D8975E}"/>
                </a:ext>
              </a:extLst>
            </p:cNvPr>
            <p:cNvCxnSpPr/>
            <p:nvPr/>
          </p:nvCxnSpPr>
          <p:spPr>
            <a:xfrm>
              <a:off x="6858000" y="5189666"/>
              <a:ext cx="4648200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C78CE3-BFA9-048F-DEC8-B440E77FFFA4}"/>
                </a:ext>
              </a:extLst>
            </p:cNvPr>
            <p:cNvSpPr txBox="1"/>
            <p:nvPr/>
          </p:nvSpPr>
          <p:spPr>
            <a:xfrm>
              <a:off x="6858000" y="5448300"/>
              <a:ext cx="4648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/>
                <a:t>CSS Grid</a:t>
              </a:r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621644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1658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grid-template-areas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579E5E-F656-AB84-B4FF-E6D95069E562}"/>
              </a:ext>
            </a:extLst>
          </p:cNvPr>
          <p:cNvSpPr txBox="1"/>
          <p:nvPr/>
        </p:nvSpPr>
        <p:spPr>
          <a:xfrm>
            <a:off x="172507" y="2705100"/>
            <a:ext cx="88191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/>
              <a:t>영역 이름으로 레이아웃을 정의</a:t>
            </a:r>
            <a:endParaRPr lang="en-US" altLang="ko-KR" sz="4800" b="1"/>
          </a:p>
          <a:p>
            <a:endParaRPr lang="en-US" altLang="ko-KR" sz="4800" b="1"/>
          </a:p>
          <a:p>
            <a:r>
              <a:rPr lang="ko-KR" altLang="en-US" sz="2400" b="1"/>
              <a:t>영역에 이름을 붙이고 그 이름을 이용해서 배치하는 방법</a:t>
            </a:r>
            <a:endParaRPr lang="en-US" altLang="ko-KR" sz="2400" b="1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73D5E3C-79E5-04FB-3C62-085DA0433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200" y="3674596"/>
            <a:ext cx="4191000" cy="527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0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1658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grid-template-areas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93257D8-EC26-901E-0A35-3FD4109E8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0" y="3390900"/>
            <a:ext cx="4191000" cy="52743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2255A5F-ED2C-9248-8284-FB7B51CEF4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9800" y="3347314"/>
            <a:ext cx="6324600" cy="17961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58A13F-D95E-679D-326D-91312F709A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600" y="5600700"/>
            <a:ext cx="9753600" cy="35844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51A746-9F87-E44E-AB72-81177C9E8AC5}"/>
              </a:ext>
            </a:extLst>
          </p:cNvPr>
          <p:cNvSpPr txBox="1"/>
          <p:nvPr/>
        </p:nvSpPr>
        <p:spPr>
          <a:xfrm>
            <a:off x="11201400" y="8815816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areas</a:t>
            </a:r>
            <a:r>
              <a:rPr lang="ko-KR" altLang="en-US"/>
              <a:t>에 정의한대로 레이아웃이 만들어짐</a:t>
            </a:r>
          </a:p>
        </p:txBody>
      </p:sp>
    </p:spTree>
    <p:extLst>
      <p:ext uri="{BB962C8B-B14F-4D97-AF65-F5344CB8AC3E}">
        <p14:creationId xmlns:p14="http://schemas.microsoft.com/office/powerpoint/2010/main" val="2980952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1658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align-items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940FD6-2DE4-2E72-FD00-5571CEA03F57}"/>
              </a:ext>
            </a:extLst>
          </p:cNvPr>
          <p:cNvSpPr txBox="1"/>
          <p:nvPr/>
        </p:nvSpPr>
        <p:spPr>
          <a:xfrm>
            <a:off x="172507" y="2705100"/>
            <a:ext cx="88191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/>
              <a:t>아이템을 세로</a:t>
            </a:r>
            <a:r>
              <a:rPr lang="en-US" altLang="ko-KR" sz="4800" b="1"/>
              <a:t>(column) </a:t>
            </a:r>
            <a:r>
              <a:rPr lang="ko-KR" altLang="en-US" sz="4800" b="1"/>
              <a:t>방향으로 정렬</a:t>
            </a:r>
            <a:endParaRPr lang="en-US" altLang="ko-KR" sz="4800" b="1"/>
          </a:p>
        </p:txBody>
      </p:sp>
      <p:pic>
        <p:nvPicPr>
          <p:cNvPr id="11" name="그림 10" descr="스크린샷, 노랑, 직사각형, 라인이(가) 표시된 사진&#10;&#10;자동 생성된 설명">
            <a:extLst>
              <a:ext uri="{FF2B5EF4-FFF2-40B4-BE49-F238E27FC236}">
                <a16:creationId xmlns:a16="http://schemas.microsoft.com/office/drawing/2014/main" id="{5F8BA2A8-A011-E31E-F9D8-45C9991CC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5448300"/>
            <a:ext cx="94488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492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1658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justify-items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940FD6-2DE4-2E72-FD00-5571CEA03F57}"/>
              </a:ext>
            </a:extLst>
          </p:cNvPr>
          <p:cNvSpPr txBox="1"/>
          <p:nvPr/>
        </p:nvSpPr>
        <p:spPr>
          <a:xfrm>
            <a:off x="172507" y="2705100"/>
            <a:ext cx="8819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/>
              <a:t>아이템을 가로</a:t>
            </a:r>
            <a:r>
              <a:rPr lang="en-US" altLang="ko-KR" sz="4800" b="1"/>
              <a:t>(row) </a:t>
            </a:r>
            <a:r>
              <a:rPr lang="ko-KR" altLang="en-US" sz="4800" b="1"/>
              <a:t>방향으로 정렬</a:t>
            </a:r>
            <a:endParaRPr lang="en-US" altLang="ko-KR" sz="4800" b="1"/>
          </a:p>
        </p:txBody>
      </p:sp>
      <p:pic>
        <p:nvPicPr>
          <p:cNvPr id="7" name="그림 6" descr="스크린샷, 노랑, 라인, 직사각형이(가) 표시된 사진&#10;&#10;자동 생성된 설명">
            <a:extLst>
              <a:ext uri="{FF2B5EF4-FFF2-40B4-BE49-F238E27FC236}">
                <a16:creationId xmlns:a16="http://schemas.microsoft.com/office/drawing/2014/main" id="{36A812A6-A123-4023-DDA8-819B954D66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5067300"/>
            <a:ext cx="942975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81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1658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align-content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940FD6-2DE4-2E72-FD00-5571CEA03F57}"/>
              </a:ext>
            </a:extLst>
          </p:cNvPr>
          <p:cNvSpPr txBox="1"/>
          <p:nvPr/>
        </p:nvSpPr>
        <p:spPr>
          <a:xfrm>
            <a:off x="172507" y="2705100"/>
            <a:ext cx="88191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/>
              <a:t>아이템을 그룹으로 세로</a:t>
            </a:r>
            <a:r>
              <a:rPr lang="en-US" altLang="ko-KR" sz="4800" b="1"/>
              <a:t>(column)</a:t>
            </a:r>
            <a:r>
              <a:rPr lang="ko-KR" altLang="en-US" sz="4800" b="1"/>
              <a:t> 정렬</a:t>
            </a:r>
            <a:endParaRPr lang="en-US" altLang="ko-KR" sz="4800" b="1"/>
          </a:p>
          <a:p>
            <a:endParaRPr lang="en-US" altLang="ko-KR" sz="4800" b="1"/>
          </a:p>
          <a:p>
            <a:r>
              <a:rPr lang="en-US" altLang="ko-KR" sz="2400" b="1"/>
              <a:t>grid </a:t>
            </a:r>
            <a:r>
              <a:rPr lang="ko-KR" altLang="en-US" sz="2400" b="1"/>
              <a:t>아이템들의 높이를 전부 더한게 </a:t>
            </a:r>
            <a:r>
              <a:rPr lang="en-US" altLang="ko-KR" sz="2400" b="1"/>
              <a:t>grid </a:t>
            </a:r>
            <a:r>
              <a:rPr lang="ko-KR" altLang="en-US" sz="2400" b="1"/>
              <a:t>컨테이너보다 작을 때 가능</a:t>
            </a:r>
            <a:endParaRPr lang="en-US" altLang="ko-KR" sz="2400" b="1"/>
          </a:p>
        </p:txBody>
      </p:sp>
      <p:pic>
        <p:nvPicPr>
          <p:cNvPr id="8" name="그림 7" descr="스크린샷, 노랑, 라인, 직사각형이(가) 표시된 사진&#10;&#10;자동 생성된 설명">
            <a:extLst>
              <a:ext uri="{FF2B5EF4-FFF2-40B4-BE49-F238E27FC236}">
                <a16:creationId xmlns:a16="http://schemas.microsoft.com/office/drawing/2014/main" id="{B37C425D-6355-7BAD-1A2B-C135671E2B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5143500"/>
            <a:ext cx="6172149" cy="395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63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1658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justify-content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940FD6-2DE4-2E72-FD00-5571CEA03F57}"/>
              </a:ext>
            </a:extLst>
          </p:cNvPr>
          <p:cNvSpPr txBox="1"/>
          <p:nvPr/>
        </p:nvSpPr>
        <p:spPr>
          <a:xfrm>
            <a:off x="172507" y="2705100"/>
            <a:ext cx="88191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/>
              <a:t>아이템을 그룹으로 가로</a:t>
            </a:r>
            <a:r>
              <a:rPr lang="en-US" altLang="ko-KR" sz="4800" b="1"/>
              <a:t>(row)</a:t>
            </a:r>
            <a:r>
              <a:rPr lang="ko-KR" altLang="en-US" sz="4800" b="1"/>
              <a:t> 정렬</a:t>
            </a:r>
            <a:endParaRPr lang="en-US" altLang="ko-KR" sz="4800" b="1"/>
          </a:p>
          <a:p>
            <a:endParaRPr lang="en-US" altLang="ko-KR" sz="4800" b="1"/>
          </a:p>
          <a:p>
            <a:r>
              <a:rPr lang="en-US" altLang="ko-KR" sz="2400" b="1"/>
              <a:t>grid </a:t>
            </a:r>
            <a:r>
              <a:rPr lang="ko-KR" altLang="en-US" sz="2400" b="1"/>
              <a:t>아이템들의 너비를 전부 더한게 </a:t>
            </a:r>
            <a:r>
              <a:rPr lang="en-US" altLang="ko-KR" sz="2400" b="1"/>
              <a:t>grid </a:t>
            </a:r>
            <a:r>
              <a:rPr lang="ko-KR" altLang="en-US" sz="2400" b="1"/>
              <a:t>컨테이너보다 작을 때 가능</a:t>
            </a:r>
            <a:endParaRPr lang="en-US" altLang="ko-KR" sz="2400" b="1"/>
          </a:p>
        </p:txBody>
      </p:sp>
      <p:pic>
        <p:nvPicPr>
          <p:cNvPr id="7" name="그림 6" descr="스크린샷, 텍스트, 노랑, 라인이(가) 표시된 사진&#10;&#10;자동 생성된 설명">
            <a:extLst>
              <a:ext uri="{FF2B5EF4-FFF2-40B4-BE49-F238E27FC236}">
                <a16:creationId xmlns:a16="http://schemas.microsoft.com/office/drawing/2014/main" id="{82CBDF38-81B9-734F-11CF-8BEF7B0395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524500"/>
            <a:ext cx="9429750" cy="3114675"/>
          </a:xfrm>
          <a:prstGeom prst="rect">
            <a:avLst/>
          </a:prstGeom>
        </p:spPr>
      </p:pic>
      <p:pic>
        <p:nvPicPr>
          <p:cNvPr id="10" name="그림 9" descr="라인, 스크린샷, 직사각형, 평행이(가) 표시된 사진&#10;&#10;자동 생성된 설명">
            <a:extLst>
              <a:ext uri="{FF2B5EF4-FFF2-40B4-BE49-F238E27FC236}">
                <a16:creationId xmlns:a16="http://schemas.microsoft.com/office/drawing/2014/main" id="{D8485AD3-232E-41DE-7254-2638136F3D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6015060"/>
            <a:ext cx="105537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44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0E1B1DB2-FD48-0D6D-BCEB-1021ECDAA7C6}"/>
              </a:ext>
            </a:extLst>
          </p:cNvPr>
          <p:cNvGrpSpPr/>
          <p:nvPr/>
        </p:nvGrpSpPr>
        <p:grpSpPr>
          <a:xfrm>
            <a:off x="4752975" y="4121631"/>
            <a:ext cx="8782050" cy="2043738"/>
            <a:chOff x="4752975" y="3866227"/>
            <a:chExt cx="8782050" cy="204373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51CCF6B-7802-F1BB-F080-2589DA43818E}"/>
                </a:ext>
              </a:extLst>
            </p:cNvPr>
            <p:cNvSpPr txBox="1"/>
            <p:nvPr/>
          </p:nvSpPr>
          <p:spPr>
            <a:xfrm>
              <a:off x="4752975" y="3866227"/>
              <a:ext cx="878205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Contents</a:t>
              </a:r>
              <a:endParaRPr lang="ko-KR" altLang="en-US" sz="8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7A0E988-1E6A-4A6C-73E8-148CB2D8975E}"/>
                </a:ext>
              </a:extLst>
            </p:cNvPr>
            <p:cNvCxnSpPr/>
            <p:nvPr/>
          </p:nvCxnSpPr>
          <p:spPr>
            <a:xfrm>
              <a:off x="6858000" y="5189666"/>
              <a:ext cx="4648200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C78CE3-BFA9-048F-DEC8-B440E77FFFA4}"/>
                </a:ext>
              </a:extLst>
            </p:cNvPr>
            <p:cNvSpPr txBox="1"/>
            <p:nvPr/>
          </p:nvSpPr>
          <p:spPr>
            <a:xfrm>
              <a:off x="6858000" y="5448300"/>
              <a:ext cx="4648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/>
                <a:t>Item</a:t>
              </a:r>
              <a:r>
                <a:rPr lang="ko-KR" altLang="en-US" sz="2400"/>
                <a:t>에 적용하는 속성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6609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그리드 번호에 따라 셀 지정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514073D-5CB4-A817-B386-481917D89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0" y="4305300"/>
            <a:ext cx="7010400" cy="388376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256C5E8-34DC-FAAD-F1BF-E82363C3C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216" y="3803384"/>
            <a:ext cx="68072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864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그리드 번호에 따라 셀 지정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C129A4-8B9D-F0FC-167F-0730C5DE2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031" y="5935153"/>
            <a:ext cx="4496427" cy="24387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4B2C3F-B683-D7BC-4313-0880A2F81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8692" y="5771810"/>
            <a:ext cx="8610600" cy="4322521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75293BEF-EFA4-56C4-434A-B7F1EA001574}"/>
              </a:ext>
            </a:extLst>
          </p:cNvPr>
          <p:cNvGrpSpPr/>
          <p:nvPr/>
        </p:nvGrpSpPr>
        <p:grpSpPr>
          <a:xfrm>
            <a:off x="21236" y="2355470"/>
            <a:ext cx="7658100" cy="3038494"/>
            <a:chOff x="-38100" y="5341505"/>
            <a:chExt cx="7658100" cy="3038494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979765B-AED9-E7B0-3CB6-70598D5A6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7299" y="5771810"/>
              <a:ext cx="7264101" cy="2280927"/>
            </a:xfrm>
            <a:prstGeom prst="rect">
              <a:avLst/>
            </a:prstGeom>
          </p:spPr>
        </p:pic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D49D60CD-2396-3F71-1483-1F5EAD3F979B}"/>
                </a:ext>
              </a:extLst>
            </p:cNvPr>
            <p:cNvCxnSpPr>
              <a:cxnSpLocks/>
            </p:cNvCxnSpPr>
            <p:nvPr/>
          </p:nvCxnSpPr>
          <p:spPr>
            <a:xfrm>
              <a:off x="190500" y="5719000"/>
              <a:ext cx="0" cy="26475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7096439-72BC-A4EA-DDAB-F594C1DB88D0}"/>
                </a:ext>
              </a:extLst>
            </p:cNvPr>
            <p:cNvSpPr txBox="1"/>
            <p:nvPr/>
          </p:nvSpPr>
          <p:spPr>
            <a:xfrm>
              <a:off x="-38100" y="5341505"/>
              <a:ext cx="5333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/>
                <a:t>①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7D19419-A823-1689-92D1-101006DDE73F}"/>
                </a:ext>
              </a:extLst>
            </p:cNvPr>
            <p:cNvCxnSpPr>
              <a:cxnSpLocks/>
            </p:cNvCxnSpPr>
            <p:nvPr/>
          </p:nvCxnSpPr>
          <p:spPr>
            <a:xfrm>
              <a:off x="2590801" y="5721957"/>
              <a:ext cx="0" cy="26475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58B7483-9398-3655-4E15-E6987DBF03AE}"/>
                </a:ext>
              </a:extLst>
            </p:cNvPr>
            <p:cNvSpPr txBox="1"/>
            <p:nvPr/>
          </p:nvSpPr>
          <p:spPr>
            <a:xfrm>
              <a:off x="2362201" y="5344462"/>
              <a:ext cx="5333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/>
                <a:t>②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124515B0-BBCD-8379-D037-14CF9DE67700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1" y="5730835"/>
              <a:ext cx="0" cy="26475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06DB043-5083-1EA8-6FD7-3D438CB0CE4D}"/>
                </a:ext>
              </a:extLst>
            </p:cNvPr>
            <p:cNvSpPr txBox="1"/>
            <p:nvPr/>
          </p:nvSpPr>
          <p:spPr>
            <a:xfrm>
              <a:off x="4724401" y="5353340"/>
              <a:ext cx="5333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/>
                <a:t>③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703019AF-DF1B-305B-E081-A215C11302D4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1" y="5732406"/>
              <a:ext cx="0" cy="26475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AB8A95B-31B6-76CC-22FD-D15ED5B9DF4A}"/>
                </a:ext>
              </a:extLst>
            </p:cNvPr>
            <p:cNvSpPr txBox="1"/>
            <p:nvPr/>
          </p:nvSpPr>
          <p:spPr>
            <a:xfrm>
              <a:off x="7086601" y="5354911"/>
              <a:ext cx="5333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/>
                <a:t>④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6720D12-8F0C-27D3-0FF7-29BC585BAC0F}"/>
              </a:ext>
            </a:extLst>
          </p:cNvPr>
          <p:cNvSpPr txBox="1"/>
          <p:nvPr/>
        </p:nvSpPr>
        <p:spPr>
          <a:xfrm>
            <a:off x="11887200" y="9462680"/>
            <a:ext cx="4343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A</a:t>
            </a:r>
            <a:r>
              <a:rPr lang="ko-KR" altLang="en-US"/>
              <a:t>를 </a:t>
            </a:r>
            <a:r>
              <a:rPr lang="en-US" altLang="ko-KR"/>
              <a:t>1</a:t>
            </a:r>
            <a:r>
              <a:rPr lang="ko-KR" altLang="en-US"/>
              <a:t>번 라인부터 </a:t>
            </a:r>
            <a:r>
              <a:rPr lang="en-US" altLang="ko-KR"/>
              <a:t>4</a:t>
            </a:r>
            <a:r>
              <a:rPr lang="ko-KR" altLang="en-US"/>
              <a:t>번 라인까지 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108AD02B-04E4-F100-F692-5419EA8DDF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5515" y="8805799"/>
            <a:ext cx="2753109" cy="905001"/>
          </a:xfrm>
          <a:prstGeom prst="rect">
            <a:avLst/>
          </a:prstGeom>
        </p:spPr>
      </p:pic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7DC6B59-0C7E-2DE8-7D6F-058C44F77D38}"/>
              </a:ext>
            </a:extLst>
          </p:cNvPr>
          <p:cNvCxnSpPr>
            <a:cxnSpLocks/>
          </p:cNvCxnSpPr>
          <p:nvPr/>
        </p:nvCxnSpPr>
        <p:spPr>
          <a:xfrm>
            <a:off x="3705124" y="7836988"/>
            <a:ext cx="1476476" cy="96881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5B4A389-980D-8F76-3591-1FFF7773494D}"/>
              </a:ext>
            </a:extLst>
          </p:cNvPr>
          <p:cNvSpPr txBox="1"/>
          <p:nvPr/>
        </p:nvSpPr>
        <p:spPr>
          <a:xfrm>
            <a:off x="5668232" y="9724999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이렇게 줄여 쓸 수 있다</a:t>
            </a:r>
          </a:p>
        </p:txBody>
      </p:sp>
    </p:spTree>
    <p:extLst>
      <p:ext uri="{BB962C8B-B14F-4D97-AF65-F5344CB8AC3E}">
        <p14:creationId xmlns:p14="http://schemas.microsoft.com/office/powerpoint/2010/main" val="186147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span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63AB1F-0805-7DB5-236D-FE539AF31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7048500"/>
            <a:ext cx="3086531" cy="10955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A9CFCE6-1727-0F97-DBBC-AC44BB35D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0200" y="6134100"/>
            <a:ext cx="7391400" cy="38065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5BCE01-7308-31B7-5313-698BD4EB4244}"/>
              </a:ext>
            </a:extLst>
          </p:cNvPr>
          <p:cNvSpPr txBox="1"/>
          <p:nvPr/>
        </p:nvSpPr>
        <p:spPr>
          <a:xfrm>
            <a:off x="2856031" y="8248210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column</a:t>
            </a:r>
            <a:r>
              <a:rPr lang="ko-KR" altLang="en-US"/>
              <a:t>은 셀 </a:t>
            </a:r>
            <a:r>
              <a:rPr lang="en-US" altLang="ko-KR"/>
              <a:t>2</a:t>
            </a:r>
            <a:r>
              <a:rPr lang="ko-KR" altLang="en-US"/>
              <a:t>개만큼</a:t>
            </a:r>
            <a:endParaRPr lang="en-US" altLang="ko-KR"/>
          </a:p>
          <a:p>
            <a:r>
              <a:rPr lang="en-US" altLang="ko-KR"/>
              <a:t>row</a:t>
            </a:r>
            <a:r>
              <a:rPr lang="ko-KR" altLang="en-US"/>
              <a:t>는 셀 </a:t>
            </a:r>
            <a:r>
              <a:rPr lang="en-US" altLang="ko-KR"/>
              <a:t>3</a:t>
            </a:r>
            <a:r>
              <a:rPr lang="ko-KR" altLang="en-US"/>
              <a:t>개만큼</a:t>
            </a:r>
            <a:endParaRPr lang="en-US" altLang="ko-KR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7364D2D-C816-D256-520D-B0E751A98213}"/>
              </a:ext>
            </a:extLst>
          </p:cNvPr>
          <p:cNvGrpSpPr/>
          <p:nvPr/>
        </p:nvGrpSpPr>
        <p:grpSpPr>
          <a:xfrm>
            <a:off x="-34047" y="2399822"/>
            <a:ext cx="7796216" cy="3025088"/>
            <a:chOff x="238436" y="5349034"/>
            <a:chExt cx="7796216" cy="302508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979765B-AED9-E7B0-3CB6-70598D5A6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0551" y="5779339"/>
              <a:ext cx="7264101" cy="2280927"/>
            </a:xfrm>
            <a:prstGeom prst="rect">
              <a:avLst/>
            </a:prstGeom>
          </p:spPr>
        </p:pic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D49D60CD-2396-3F71-1483-1F5EAD3F979B}"/>
                </a:ext>
              </a:extLst>
            </p:cNvPr>
            <p:cNvCxnSpPr>
              <a:cxnSpLocks/>
            </p:cNvCxnSpPr>
            <p:nvPr/>
          </p:nvCxnSpPr>
          <p:spPr>
            <a:xfrm>
              <a:off x="833752" y="5726529"/>
              <a:ext cx="0" cy="26475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7096439-72BC-A4EA-DDAB-F594C1DB88D0}"/>
                </a:ext>
              </a:extLst>
            </p:cNvPr>
            <p:cNvSpPr txBox="1"/>
            <p:nvPr/>
          </p:nvSpPr>
          <p:spPr>
            <a:xfrm>
              <a:off x="605152" y="5349034"/>
              <a:ext cx="5333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/>
                <a:t>①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7D19419-A823-1689-92D1-101006DDE7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6100" y="5810699"/>
              <a:ext cx="7308700" cy="1183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9EA2AD-8BF1-3460-081E-A257FAAB5215}"/>
                </a:ext>
              </a:extLst>
            </p:cNvPr>
            <p:cNvSpPr txBox="1"/>
            <p:nvPr/>
          </p:nvSpPr>
          <p:spPr>
            <a:xfrm>
              <a:off x="238436" y="5581535"/>
              <a:ext cx="5333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solidFill>
                    <a:srgbClr val="FF0000"/>
                  </a:solidFill>
                </a:rPr>
                <a:t>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741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CSS Grid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2A93E-A1FF-5585-493F-6A75688ABC1A}"/>
              </a:ext>
            </a:extLst>
          </p:cNvPr>
          <p:cNvSpPr txBox="1"/>
          <p:nvPr/>
        </p:nvSpPr>
        <p:spPr>
          <a:xfrm>
            <a:off x="172507" y="2705100"/>
            <a:ext cx="8590493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/>
              <a:t>Grid</a:t>
            </a:r>
            <a:r>
              <a:rPr lang="ko-KR" altLang="en-US" sz="4800" b="1"/>
              <a:t>는 </a:t>
            </a:r>
            <a:r>
              <a:rPr lang="en-US" altLang="ko-KR" sz="4800" b="1" i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2</a:t>
            </a:r>
            <a:r>
              <a:rPr lang="ko-KR" altLang="en-US" sz="4800" b="1" i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차원 레이아웃 시스템을 제공하는 </a:t>
            </a:r>
            <a:r>
              <a:rPr lang="en-US" altLang="ko-KR" sz="4800" b="1" i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CSS </a:t>
            </a:r>
            <a:r>
              <a:rPr lang="ko-KR" altLang="en-US" sz="4800" b="1" i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기술</a:t>
            </a:r>
            <a:endParaRPr lang="en-US" altLang="ko-KR" sz="4800" b="1"/>
          </a:p>
          <a:p>
            <a:endParaRPr lang="en-US" altLang="ko-KR"/>
          </a:p>
          <a:p>
            <a:r>
              <a:rPr lang="ko-KR" altLang="en-US" sz="2400"/>
              <a:t>지난 번에 발표한 </a:t>
            </a:r>
            <a:r>
              <a:rPr lang="en-US" altLang="ko-KR" sz="2400"/>
              <a:t>CSS Flex </a:t>
            </a:r>
            <a:r>
              <a:rPr lang="ko-KR" altLang="en-US" sz="2400"/>
              <a:t>와 유사하나</a:t>
            </a:r>
            <a:r>
              <a:rPr lang="en-US" altLang="ko-KR" sz="2400"/>
              <a:t>,</a:t>
            </a:r>
          </a:p>
          <a:p>
            <a:endParaRPr lang="en-US" altLang="ko-KR" sz="2400"/>
          </a:p>
          <a:p>
            <a:r>
              <a:rPr lang="en-US" altLang="ko-KR" sz="2400"/>
              <a:t>Flex</a:t>
            </a:r>
            <a:r>
              <a:rPr lang="ko-KR" altLang="en-US" sz="2400"/>
              <a:t>는 </a:t>
            </a:r>
            <a:r>
              <a:rPr lang="en-US" altLang="ko-KR" sz="2400"/>
              <a:t>1</a:t>
            </a:r>
            <a:r>
              <a:rPr lang="ko-KR" altLang="en-US" sz="2400"/>
              <a:t>방향 레이아웃 </a:t>
            </a:r>
            <a:r>
              <a:rPr lang="en-US" altLang="ko-KR" sz="2400"/>
              <a:t>(1</a:t>
            </a:r>
            <a:r>
              <a:rPr lang="ko-KR" altLang="en-US" sz="2400"/>
              <a:t>차원</a:t>
            </a:r>
            <a:r>
              <a:rPr lang="en-US" altLang="ko-KR" sz="2400"/>
              <a:t>) </a:t>
            </a:r>
            <a:r>
              <a:rPr lang="ko-KR" altLang="en-US" sz="2400"/>
              <a:t>시스템이고</a:t>
            </a:r>
            <a:endParaRPr lang="en-US" altLang="ko-KR" sz="2400"/>
          </a:p>
          <a:p>
            <a:endParaRPr lang="en-US" altLang="ko-KR" sz="2400"/>
          </a:p>
          <a:p>
            <a:r>
              <a:rPr lang="en-US" altLang="ko-KR" sz="2400"/>
              <a:t>Grid</a:t>
            </a:r>
            <a:r>
              <a:rPr lang="ko-KR" altLang="en-US" sz="2400"/>
              <a:t>는 </a:t>
            </a:r>
            <a:r>
              <a:rPr lang="en-US" altLang="ko-KR" sz="2400"/>
              <a:t>2</a:t>
            </a:r>
            <a:r>
              <a:rPr lang="ko-KR" altLang="en-US" sz="2400"/>
              <a:t>방향 </a:t>
            </a:r>
            <a:r>
              <a:rPr lang="en-US" altLang="ko-KR" sz="2400"/>
              <a:t> </a:t>
            </a:r>
            <a:r>
              <a:rPr lang="ko-KR" altLang="en-US" sz="2400"/>
              <a:t>레이아웃</a:t>
            </a:r>
            <a:r>
              <a:rPr lang="en-US" altLang="ko-KR" sz="2400"/>
              <a:t>(2</a:t>
            </a:r>
            <a:r>
              <a:rPr lang="ko-KR" altLang="en-US" sz="2400"/>
              <a:t>차원</a:t>
            </a:r>
            <a:r>
              <a:rPr lang="en-US" altLang="ko-KR" sz="2400"/>
              <a:t>) </a:t>
            </a:r>
            <a:r>
              <a:rPr lang="ko-KR" altLang="en-US" sz="2400"/>
              <a:t>시스템이다</a:t>
            </a:r>
            <a:r>
              <a:rPr lang="en-US" altLang="ko-KR" sz="2400"/>
              <a:t>.</a:t>
            </a:r>
          </a:p>
          <a:p>
            <a:endParaRPr lang="en-US" altLang="ko-KR" sz="2400"/>
          </a:p>
          <a:p>
            <a:r>
              <a:rPr lang="ko-KR" altLang="en-US" sz="2400"/>
              <a:t>따라서 </a:t>
            </a:r>
            <a:r>
              <a:rPr lang="en-US" altLang="ko-KR" sz="2400"/>
              <a:t>Flex</a:t>
            </a:r>
            <a:r>
              <a:rPr lang="ko-KR" altLang="en-US" sz="2400"/>
              <a:t>보다 복합적인 레이아웃 표기가 가능하다</a:t>
            </a:r>
            <a:r>
              <a:rPr lang="en-US" altLang="ko-KR" sz="2400"/>
              <a:t>.</a:t>
            </a:r>
            <a:endParaRPr lang="ko-KR" altLang="en-US" sz="24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424C43D-EFEF-15EA-3225-8EF9F0829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4592897"/>
            <a:ext cx="6703352" cy="436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8406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align-self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4" name="그림 3" descr="스크린샷, 노랑, 라인, 직사각형이(가) 표시된 사진&#10;&#10;자동 생성된 설명">
            <a:extLst>
              <a:ext uri="{FF2B5EF4-FFF2-40B4-BE49-F238E27FC236}">
                <a16:creationId xmlns:a16="http://schemas.microsoft.com/office/drawing/2014/main" id="{0DC67084-4CFF-E94E-3F6C-A78E8BC46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067300"/>
            <a:ext cx="9429750" cy="3114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C48333-3D67-394E-BD1B-3236DCDBD9CE}"/>
              </a:ext>
            </a:extLst>
          </p:cNvPr>
          <p:cNvSpPr txBox="1"/>
          <p:nvPr/>
        </p:nvSpPr>
        <p:spPr>
          <a:xfrm>
            <a:off x="172507" y="2705100"/>
            <a:ext cx="4399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F770B-F124-3ECD-C179-C69FDA4A221C}"/>
              </a:ext>
            </a:extLst>
          </p:cNvPr>
          <p:cNvSpPr txBox="1"/>
          <p:nvPr/>
        </p:nvSpPr>
        <p:spPr>
          <a:xfrm>
            <a:off x="172507" y="2705100"/>
            <a:ext cx="8819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/>
              <a:t>align-items</a:t>
            </a:r>
            <a:r>
              <a:rPr lang="ko-KR" altLang="en-US" sz="4800" b="1"/>
              <a:t>의 아이템 버전</a:t>
            </a:r>
            <a:endParaRPr lang="en-US" altLang="ko-KR" sz="4800" b="1"/>
          </a:p>
        </p:txBody>
      </p:sp>
    </p:spTree>
    <p:extLst>
      <p:ext uri="{BB962C8B-B14F-4D97-AF65-F5344CB8AC3E}">
        <p14:creationId xmlns:p14="http://schemas.microsoft.com/office/powerpoint/2010/main" val="29561478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justify-self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C48333-3D67-394E-BD1B-3236DCDBD9CE}"/>
              </a:ext>
            </a:extLst>
          </p:cNvPr>
          <p:cNvSpPr txBox="1"/>
          <p:nvPr/>
        </p:nvSpPr>
        <p:spPr>
          <a:xfrm>
            <a:off x="172507" y="2705100"/>
            <a:ext cx="4399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F770B-F124-3ECD-C179-C69FDA4A221C}"/>
              </a:ext>
            </a:extLst>
          </p:cNvPr>
          <p:cNvSpPr txBox="1"/>
          <p:nvPr/>
        </p:nvSpPr>
        <p:spPr>
          <a:xfrm>
            <a:off x="172507" y="2705100"/>
            <a:ext cx="8819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/>
              <a:t>justify-items</a:t>
            </a:r>
            <a:r>
              <a:rPr lang="ko-KR" altLang="en-US" sz="4800" b="1"/>
              <a:t>의 아이템 버전</a:t>
            </a:r>
            <a:endParaRPr lang="en-US" altLang="ko-KR" sz="4800" b="1"/>
          </a:p>
        </p:txBody>
      </p:sp>
      <p:pic>
        <p:nvPicPr>
          <p:cNvPr id="7" name="그림 6" descr="스크린샷, 노랑, 직사각형, 라인이(가) 표시된 사진&#10;&#10;자동 생성된 설명">
            <a:extLst>
              <a:ext uri="{FF2B5EF4-FFF2-40B4-BE49-F238E27FC236}">
                <a16:creationId xmlns:a16="http://schemas.microsoft.com/office/drawing/2014/main" id="{4716D990-0BF2-F1B0-05BC-2AB9F0DF7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914900"/>
            <a:ext cx="942975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389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어디에 썼냐면</a:t>
            </a:r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..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7" name="그림 6" descr="텍스트, 스크린샷, 다채로움, 디자인이(가) 표시된 사진&#10;&#10;자동 생성된 설명">
            <a:extLst>
              <a:ext uri="{FF2B5EF4-FFF2-40B4-BE49-F238E27FC236}">
                <a16:creationId xmlns:a16="http://schemas.microsoft.com/office/drawing/2014/main" id="{12566E2B-472B-3FFA-0CEB-A17DFABBD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229100"/>
            <a:ext cx="9734550" cy="31146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D5DE781-9249-FAA6-9777-14F0FB361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0" y="4771893"/>
            <a:ext cx="4496427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4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580D78-1B95-948B-2B0B-469DD375574E}"/>
              </a:ext>
            </a:extLst>
          </p:cNvPr>
          <p:cNvSpPr txBox="1"/>
          <p:nvPr/>
        </p:nvSpPr>
        <p:spPr>
          <a:xfrm>
            <a:off x="4953000" y="4635668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감사합니다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6EC5D8-56BA-56D5-9034-FBFBDEB24065}"/>
              </a:ext>
            </a:extLst>
          </p:cNvPr>
          <p:cNvSpPr txBox="1"/>
          <p:nvPr/>
        </p:nvSpPr>
        <p:spPr>
          <a:xfrm>
            <a:off x="4953000" y="88011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20190402 </a:t>
            </a:r>
            <a:r>
              <a:rPr lang="ko-KR" altLang="en-US" sz="2400" b="1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마재성</a:t>
            </a:r>
          </a:p>
        </p:txBody>
      </p:sp>
    </p:spTree>
    <p:extLst>
      <p:ext uri="{BB962C8B-B14F-4D97-AF65-F5344CB8AC3E}">
        <p14:creationId xmlns:p14="http://schemas.microsoft.com/office/powerpoint/2010/main" val="3298179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기본 구조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2A93E-A1FF-5585-493F-6A75688ABC1A}"/>
              </a:ext>
            </a:extLst>
          </p:cNvPr>
          <p:cNvSpPr txBox="1"/>
          <p:nvPr/>
        </p:nvSpPr>
        <p:spPr>
          <a:xfrm>
            <a:off x="172507" y="2705100"/>
            <a:ext cx="85904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/>
              <a:t>Grid </a:t>
            </a:r>
            <a:r>
              <a:rPr lang="ko-KR" altLang="en-US" sz="4800" b="1"/>
              <a:t>레이아웃의 기본 구조</a:t>
            </a:r>
            <a:endParaRPr lang="en-US" altLang="ko-KR" sz="4800" b="1"/>
          </a:p>
          <a:p>
            <a:endParaRPr lang="en-US" altLang="ko-KR" sz="4800" b="1"/>
          </a:p>
          <a:p>
            <a:r>
              <a:rPr lang="en-US" altLang="ko-KR" sz="2400"/>
              <a:t>Flex</a:t>
            </a:r>
            <a:r>
              <a:rPr lang="ko-KR" altLang="en-US" sz="2400"/>
              <a:t>와 마찬가지로 부모인 </a:t>
            </a:r>
            <a:r>
              <a:rPr lang="en-US" altLang="ko-KR" sz="2400"/>
              <a:t>Container</a:t>
            </a:r>
            <a:r>
              <a:rPr lang="ko-KR" altLang="en-US" sz="2400"/>
              <a:t>와 자식인 </a:t>
            </a:r>
            <a:r>
              <a:rPr lang="en-US" altLang="ko-KR" sz="2400"/>
              <a:t>Item </a:t>
            </a:r>
            <a:r>
              <a:rPr lang="ko-KR" altLang="en-US" sz="2400"/>
              <a:t>으로 나뉜다</a:t>
            </a:r>
            <a:r>
              <a:rPr lang="en-US" altLang="ko-KR" sz="2400"/>
              <a:t>.</a:t>
            </a:r>
          </a:p>
          <a:p>
            <a:endParaRPr lang="en-US" altLang="ko-KR" sz="2400"/>
          </a:p>
          <a:p>
            <a:r>
              <a:rPr lang="ko-KR" altLang="en-US" sz="2400"/>
              <a:t>또한 </a:t>
            </a:r>
            <a:r>
              <a:rPr lang="en-US" altLang="ko-KR" sz="2400"/>
              <a:t>container</a:t>
            </a:r>
            <a:r>
              <a:rPr lang="ko-KR" altLang="en-US" sz="2400"/>
              <a:t>에 </a:t>
            </a:r>
            <a:r>
              <a:rPr lang="en-US" altLang="ko-KR" sz="2400"/>
              <a:t>display:grid </a:t>
            </a:r>
            <a:r>
              <a:rPr lang="ko-KR" altLang="en-US" sz="2400"/>
              <a:t>속성을 부여하는것 부터 시작이다</a:t>
            </a:r>
            <a:r>
              <a:rPr lang="en-US" altLang="ko-KR" sz="2400"/>
              <a:t>.</a:t>
            </a:r>
          </a:p>
          <a:p>
            <a:endParaRPr lang="en-US" altLang="ko-KR" sz="24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5FBA4B-F273-BF63-163A-A60C4F67D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1400" y="4000500"/>
            <a:ext cx="4953000" cy="356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22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용어정리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DC0C63-2A42-1541-FD9C-DCCF2322C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3009900"/>
            <a:ext cx="8144471" cy="610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725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0E1B1DB2-FD48-0D6D-BCEB-1021ECDAA7C6}"/>
              </a:ext>
            </a:extLst>
          </p:cNvPr>
          <p:cNvGrpSpPr/>
          <p:nvPr/>
        </p:nvGrpSpPr>
        <p:grpSpPr>
          <a:xfrm>
            <a:off x="4752975" y="4121631"/>
            <a:ext cx="8782050" cy="2043738"/>
            <a:chOff x="4752975" y="3866227"/>
            <a:chExt cx="8782050" cy="204373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51CCF6B-7802-F1BB-F080-2589DA43818E}"/>
                </a:ext>
              </a:extLst>
            </p:cNvPr>
            <p:cNvSpPr txBox="1"/>
            <p:nvPr/>
          </p:nvSpPr>
          <p:spPr>
            <a:xfrm>
              <a:off x="4752975" y="3866227"/>
              <a:ext cx="878205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Contents</a:t>
              </a:r>
              <a:endParaRPr lang="ko-KR" altLang="en-US" sz="8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7A0E988-1E6A-4A6C-73E8-148CB2D8975E}"/>
                </a:ext>
              </a:extLst>
            </p:cNvPr>
            <p:cNvCxnSpPr/>
            <p:nvPr/>
          </p:nvCxnSpPr>
          <p:spPr>
            <a:xfrm>
              <a:off x="6858000" y="5189666"/>
              <a:ext cx="4648200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C78CE3-BFA9-048F-DEC8-B440E77FFFA4}"/>
                </a:ext>
              </a:extLst>
            </p:cNvPr>
            <p:cNvSpPr txBox="1"/>
            <p:nvPr/>
          </p:nvSpPr>
          <p:spPr>
            <a:xfrm>
              <a:off x="6858000" y="5448300"/>
              <a:ext cx="4648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/>
                <a:t>Container</a:t>
              </a:r>
              <a:r>
                <a:rPr lang="ko-KR" altLang="en-US" sz="2400"/>
                <a:t>에 적용하는 속성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6354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display:grid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CC5258-2245-BC43-3988-5E975632780A}"/>
              </a:ext>
            </a:extLst>
          </p:cNvPr>
          <p:cNvSpPr txBox="1"/>
          <p:nvPr/>
        </p:nvSpPr>
        <p:spPr>
          <a:xfrm>
            <a:off x="172507" y="2705100"/>
            <a:ext cx="8819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/>
              <a:t>Grid</a:t>
            </a:r>
            <a:r>
              <a:rPr lang="ko-KR" altLang="en-US" sz="4800" b="1"/>
              <a:t> 레이아웃의 시작</a:t>
            </a:r>
            <a:endParaRPr lang="en-US" altLang="ko-KR" sz="4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7601294-0B2C-6109-4F47-18BA3DDA8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7018666"/>
            <a:ext cx="3048000" cy="11125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907481A-94B0-BEB9-5F43-BA7A528C7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3819290"/>
            <a:ext cx="4085948" cy="294392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599DD2-8860-8187-4522-BE61EB69FE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400" y="3775183"/>
            <a:ext cx="6096000" cy="40898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7562BD-C6FB-0F19-9C89-9E1F0BE0ED06}"/>
              </a:ext>
            </a:extLst>
          </p:cNvPr>
          <p:cNvSpPr txBox="1"/>
          <p:nvPr/>
        </p:nvSpPr>
        <p:spPr>
          <a:xfrm>
            <a:off x="10591800" y="786812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달라진 건 없다</a:t>
            </a:r>
          </a:p>
        </p:txBody>
      </p:sp>
    </p:spTree>
    <p:extLst>
      <p:ext uri="{BB962C8B-B14F-4D97-AF65-F5344CB8AC3E}">
        <p14:creationId xmlns:p14="http://schemas.microsoft.com/office/powerpoint/2010/main" val="2304435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1658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grid-template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CC5258-2245-BC43-3988-5E975632780A}"/>
              </a:ext>
            </a:extLst>
          </p:cNvPr>
          <p:cNvSpPr txBox="1"/>
          <p:nvPr/>
        </p:nvSpPr>
        <p:spPr>
          <a:xfrm>
            <a:off x="172507" y="2705100"/>
            <a:ext cx="88191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/>
              <a:t>Container</a:t>
            </a:r>
            <a:r>
              <a:rPr lang="ko-KR" altLang="en-US" sz="4800" b="1"/>
              <a:t>에 </a:t>
            </a:r>
            <a:r>
              <a:rPr lang="en-US" altLang="ko-KR" sz="4800" b="1"/>
              <a:t>Grid </a:t>
            </a:r>
            <a:r>
              <a:rPr lang="ko-KR" altLang="en-US" sz="4800" b="1"/>
              <a:t>트랙의 </a:t>
            </a:r>
            <a:endParaRPr lang="en-US" altLang="ko-KR" sz="4800" b="1"/>
          </a:p>
          <a:p>
            <a:r>
              <a:rPr lang="ko-KR" altLang="en-US" sz="4800" b="1"/>
              <a:t>크기를 정해준다</a:t>
            </a:r>
            <a:endParaRPr lang="en-US" altLang="ko-KR" sz="4800" b="1"/>
          </a:p>
          <a:p>
            <a:endParaRPr lang="en-US" altLang="ko-KR" sz="48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/>
              <a:t>grid-template-rows : </a:t>
            </a:r>
            <a:r>
              <a:rPr lang="ko-KR" altLang="en-US" sz="2400" b="1"/>
              <a:t>행의 크기</a:t>
            </a:r>
            <a:r>
              <a:rPr lang="en-US" altLang="ko-KR" sz="2400" b="1"/>
              <a:t>(</a:t>
            </a:r>
            <a:r>
              <a:rPr lang="ko-KR" altLang="en-US" sz="2400" b="1"/>
              <a:t>높이</a:t>
            </a:r>
            <a:r>
              <a:rPr lang="en-US" altLang="ko-KR" sz="2400" b="1"/>
              <a:t>)</a:t>
            </a:r>
            <a:r>
              <a:rPr lang="ko-KR" altLang="en-US" sz="2400" b="1"/>
              <a:t>를 정함</a:t>
            </a:r>
            <a:endParaRPr lang="en-US" altLang="ko-KR" sz="2400" b="1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/>
              <a:t>grid-template-columns: </a:t>
            </a:r>
            <a:r>
              <a:rPr lang="ko-KR" altLang="en-US" sz="2400" b="1"/>
              <a:t>열의 크기</a:t>
            </a:r>
            <a:r>
              <a:rPr lang="en-US" altLang="ko-KR" sz="2400" b="1"/>
              <a:t>(</a:t>
            </a:r>
            <a:r>
              <a:rPr lang="ko-KR" altLang="en-US" sz="2400" b="1"/>
              <a:t>너비</a:t>
            </a:r>
            <a:r>
              <a:rPr lang="en-US" altLang="ko-KR" sz="2400" b="1"/>
              <a:t>)</a:t>
            </a:r>
            <a:r>
              <a:rPr lang="ko-KR" altLang="en-US" sz="2400" b="1"/>
              <a:t>를 정함</a:t>
            </a:r>
            <a:endParaRPr lang="en-US" altLang="ko-KR" sz="2400" b="1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1EE8A8E-8B48-AECA-D68B-51D28E78E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0" y="4624692"/>
            <a:ext cx="5833382" cy="134459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597D335-DE41-D7F1-49EC-308FACF8E4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0" y="6475700"/>
            <a:ext cx="9697507" cy="145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68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1658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grid-template-columns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DA86B66-069E-8029-41C7-76E795C80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826" y="4188728"/>
            <a:ext cx="4343400" cy="11497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830F2D-260D-0E3A-0A03-2C24D1881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6057900"/>
            <a:ext cx="6639852" cy="1200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3B8433-83D5-D605-66E8-05DB081FB789}"/>
              </a:ext>
            </a:extLst>
          </p:cNvPr>
          <p:cNvSpPr txBox="1"/>
          <p:nvPr/>
        </p:nvSpPr>
        <p:spPr>
          <a:xfrm>
            <a:off x="4234326" y="3618718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*fr</a:t>
            </a:r>
            <a:r>
              <a:rPr lang="ko-KR" altLang="en-US" b="1"/>
              <a:t>은 </a:t>
            </a:r>
            <a:r>
              <a:rPr lang="en-US" altLang="ko-KR" b="1"/>
              <a:t>fraction(</a:t>
            </a:r>
            <a:r>
              <a:rPr lang="ko-KR" altLang="en-US" b="1"/>
              <a:t>비율</a:t>
            </a:r>
            <a:r>
              <a:rPr lang="en-US" altLang="ko-KR" b="1"/>
              <a:t>)</a:t>
            </a:r>
            <a:r>
              <a:rPr lang="ko-KR" altLang="en-US" b="1"/>
              <a:t>의 약어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C3A6C65-929E-383C-87B5-ECD1B0A048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0400" y="4228177"/>
            <a:ext cx="4396315" cy="111360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37EBD42-FB8C-5032-A3EE-38BCD11F10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7684" y="5942441"/>
            <a:ext cx="6601746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626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retendard">
      <a:majorFont>
        <a:latin typeface="Pretendard"/>
        <a:ea typeface="Pretendar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3648</TotalTime>
  <Words>438</Words>
  <Application>Microsoft Office PowerPoint</Application>
  <PresentationFormat>사용자 지정</PresentationFormat>
  <Paragraphs>116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7" baseType="lpstr">
      <vt:lpstr>Pretendard Medium</vt:lpstr>
      <vt:lpstr>Arial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마재성</cp:lastModifiedBy>
  <cp:revision>117</cp:revision>
  <dcterms:created xsi:type="dcterms:W3CDTF">2023-11-13T16:09:13Z</dcterms:created>
  <dcterms:modified xsi:type="dcterms:W3CDTF">2024-06-12T06:46:54Z</dcterms:modified>
</cp:coreProperties>
</file>